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7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28CA76-229E-41C7-9179-3B7FFC710FC3}" type="datetimeFigureOut">
              <a:rPr lang="de-DE" smtClean="0"/>
              <a:pPr/>
              <a:t>07.06.2018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6FE777-52AF-4A20-8C18-549A1065886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3024933"/>
            <a:ext cx="8229600" cy="1988243"/>
          </a:xfrm>
        </p:spPr>
        <p:txBody>
          <a:bodyPr>
            <a:normAutofit fontScale="90000"/>
          </a:bodyPr>
          <a:lstStyle/>
          <a:p>
            <a:r>
              <a:rPr lang="de-DE" sz="7200" dirty="0" smtClean="0"/>
              <a:t>Einführung In den Sonderbericht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8352928" cy="1296144"/>
          </a:xfrm>
        </p:spPr>
        <p:txBody>
          <a:bodyPr>
            <a:normAutofit/>
          </a:bodyPr>
          <a:lstStyle/>
          <a:p>
            <a:r>
              <a:rPr lang="de-DE" sz="3200" dirty="0" smtClean="0"/>
              <a:t>Schiedsrichterlehrgang – Einstufung 2018/19</a:t>
            </a:r>
            <a:br>
              <a:rPr lang="de-DE" sz="3200" dirty="0" smtClean="0"/>
            </a:br>
            <a:r>
              <a:rPr lang="de-DE" sz="3200" dirty="0" smtClean="0"/>
              <a:t>Stavenhagen am 24.06.2018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65" y="209178"/>
            <a:ext cx="3035830" cy="170765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8" y="129272"/>
            <a:ext cx="3204417" cy="180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-252536" y="221875"/>
            <a:ext cx="8229600" cy="1143000"/>
          </a:xfrm>
        </p:spPr>
        <p:txBody>
          <a:bodyPr/>
          <a:lstStyle/>
          <a:p>
            <a:r>
              <a:rPr lang="de-DE" dirty="0" smtClean="0"/>
              <a:t>Muster-Sonderbericht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/>
          <a:stretch/>
        </p:blipFill>
        <p:spPr>
          <a:xfrm>
            <a:off x="395536" y="1683702"/>
            <a:ext cx="6707088" cy="4541520"/>
          </a:xfrm>
        </p:spPr>
      </p:pic>
    </p:spTree>
    <p:extLst>
      <p:ext uri="{BB962C8B-B14F-4D97-AF65-F5344CB8AC3E}">
        <p14:creationId xmlns:p14="http://schemas.microsoft.com/office/powerpoint/2010/main" val="13509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8520" y="197768"/>
            <a:ext cx="8229600" cy="1143000"/>
          </a:xfrm>
        </p:spPr>
        <p:txBody>
          <a:bodyPr/>
          <a:lstStyle/>
          <a:p>
            <a:r>
              <a:rPr lang="de-DE" dirty="0" smtClean="0"/>
              <a:t>Adressat (Wohin?)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2840" y="1528152"/>
            <a:ext cx="8229600" cy="4709160"/>
          </a:xfrm>
        </p:spPr>
        <p:txBody>
          <a:bodyPr>
            <a:normAutofit fontScale="85000" lnSpcReduction="20000"/>
          </a:bodyPr>
          <a:lstStyle/>
          <a:p>
            <a:r>
              <a:rPr lang="de-DE" sz="3000" dirty="0" smtClean="0"/>
              <a:t>Sonderberichte werden grundsätzlich </a:t>
            </a:r>
            <a:br>
              <a:rPr lang="de-DE" sz="3000" dirty="0" smtClean="0"/>
            </a:br>
            <a:r>
              <a:rPr lang="de-DE" sz="3000" dirty="0" smtClean="0"/>
              <a:t>im </a:t>
            </a:r>
            <a:r>
              <a:rPr lang="de-DE" sz="3000" dirty="0" smtClean="0">
                <a:solidFill>
                  <a:srgbClr val="FFFF00"/>
                </a:solidFill>
              </a:rPr>
              <a:t>Onlinespielbericht hochgeladen</a:t>
            </a:r>
            <a:r>
              <a:rPr lang="de-DE" sz="3000" dirty="0" smtClean="0"/>
              <a:t/>
            </a:r>
            <a:br>
              <a:rPr lang="de-DE" sz="3000" dirty="0" smtClean="0"/>
            </a:br>
            <a:r>
              <a:rPr lang="de-DE" sz="3000" dirty="0" smtClean="0"/>
              <a:t>    </a:t>
            </a:r>
            <a:r>
              <a:rPr lang="de-DE" sz="3000" dirty="0" smtClean="0">
                <a:sym typeface="Wingdings" panose="05000000000000000000" pitchFamily="2" charset="2"/>
              </a:rPr>
              <a:t> Zugriff des Staffelleiters</a:t>
            </a:r>
          </a:p>
          <a:p>
            <a:endParaRPr lang="de-DE" sz="3000" dirty="0">
              <a:sym typeface="Wingdings" panose="05000000000000000000" pitchFamily="2" charset="2"/>
            </a:endParaRPr>
          </a:p>
          <a:p>
            <a:r>
              <a:rPr lang="de-DE" sz="3000" dirty="0" smtClean="0">
                <a:sym typeface="Wingdings" panose="05000000000000000000" pitchFamily="2" charset="2"/>
              </a:rPr>
              <a:t>Handschriftliche Sonderberichte bitte durch </a:t>
            </a:r>
            <a:r>
              <a:rPr lang="de-DE" sz="3000" u="sng" dirty="0" smtClean="0">
                <a:sym typeface="Wingdings" panose="05000000000000000000" pitchFamily="2" charset="2"/>
              </a:rPr>
              <a:t>einen Dritten</a:t>
            </a:r>
            <a:r>
              <a:rPr lang="de-DE" sz="3000" dirty="0" smtClean="0">
                <a:sym typeface="Wingdings" panose="05000000000000000000" pitchFamily="2" charset="2"/>
              </a:rPr>
              <a:t> (Freunde, Verein, andere SR-Kameraden) einscannen und hochladen lassen (Notfall: postalisch an den Staffelleiter senden – zeitnah!!)</a:t>
            </a:r>
          </a:p>
          <a:p>
            <a:endParaRPr lang="de-DE" sz="3200" dirty="0" smtClean="0"/>
          </a:p>
          <a:p>
            <a:r>
              <a:rPr lang="de-DE" sz="3200" dirty="0" smtClean="0"/>
              <a:t>Berichte mit besonderen Vorkommissen (Tätlichkeiten, Spielabbrüche pp.) werden</a:t>
            </a:r>
            <a:br>
              <a:rPr lang="de-DE" sz="3200" dirty="0" smtClean="0"/>
            </a:br>
            <a:r>
              <a:rPr lang="de-DE" sz="3200" u="sng" dirty="0" smtClean="0">
                <a:solidFill>
                  <a:srgbClr val="FFFF00"/>
                </a:solidFill>
              </a:rPr>
              <a:t>zusätzlich</a:t>
            </a:r>
            <a:r>
              <a:rPr lang="de-DE" sz="3200" dirty="0" smtClean="0"/>
              <a:t> per Mail an den </a:t>
            </a:r>
            <a:r>
              <a:rPr lang="de-DE" sz="3200" dirty="0" smtClean="0">
                <a:solidFill>
                  <a:srgbClr val="FFFF00"/>
                </a:solidFill>
              </a:rPr>
              <a:t>SR-Obmann</a:t>
            </a:r>
            <a:r>
              <a:rPr lang="de-DE" sz="3200" dirty="0" smtClean="0"/>
              <a:t> gesandt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489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6816" y="1700808"/>
            <a:ext cx="8373616" cy="470916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FFFF00"/>
                </a:solidFill>
              </a:rPr>
              <a:t>Rechtsvorschriften</a:t>
            </a:r>
            <a:r>
              <a:rPr lang="de-DE" dirty="0" smtClean="0"/>
              <a:t>: §14 Nr. </a:t>
            </a:r>
            <a:r>
              <a:rPr lang="de-DE" dirty="0" err="1" smtClean="0"/>
              <a:t>SpO</a:t>
            </a:r>
            <a:r>
              <a:rPr lang="de-DE" dirty="0" smtClean="0"/>
              <a:t> LFV MV</a:t>
            </a:r>
            <a:br>
              <a:rPr lang="de-DE" dirty="0" smtClean="0"/>
            </a:br>
            <a:r>
              <a:rPr lang="de-DE" dirty="0" smtClean="0">
                <a:sym typeface="Wingdings" panose="05000000000000000000" pitchFamily="2" charset="2"/>
              </a:rPr>
              <a:t> SR hat Sonderberichte unverzüglich </a:t>
            </a:r>
            <a:r>
              <a:rPr lang="de-DE" dirty="0" err="1" smtClean="0">
                <a:sym typeface="Wingdings" panose="05000000000000000000" pitchFamily="2" charset="2"/>
              </a:rPr>
              <a:t>anzu</a:t>
            </a:r>
            <a:r>
              <a:rPr lang="de-DE" dirty="0" smtClean="0">
                <a:sym typeface="Wingdings" panose="05000000000000000000" pitchFamily="2" charset="2"/>
              </a:rPr>
              <a:t>- fertigen und innerhalb 24 Stunden zu versenden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>
                <a:solidFill>
                  <a:srgbClr val="FFFF00"/>
                </a:solidFill>
              </a:rPr>
              <a:t>Konsequenzen</a:t>
            </a:r>
            <a:r>
              <a:rPr lang="de-DE" dirty="0" smtClean="0"/>
              <a:t>: Fehlerhafte oder mangelhafte Sonderberichte </a:t>
            </a:r>
            <a:r>
              <a:rPr lang="de-DE" u="sng" dirty="0" smtClean="0"/>
              <a:t>können</a:t>
            </a:r>
            <a:r>
              <a:rPr lang="de-DE" dirty="0" smtClean="0"/>
              <a:t> mündliche Sportgerichtsverfahren nach sich ziehen</a:t>
            </a:r>
          </a:p>
          <a:p>
            <a:endParaRPr lang="de-DE" dirty="0"/>
          </a:p>
          <a:p>
            <a:r>
              <a:rPr lang="de-DE" dirty="0" smtClean="0"/>
              <a:t>Möglichkeit bereits unter </a:t>
            </a:r>
            <a:r>
              <a:rPr lang="de-DE" dirty="0" smtClean="0">
                <a:solidFill>
                  <a:srgbClr val="FFFF00"/>
                </a:solidFill>
              </a:rPr>
              <a:t>Vorkommnisse</a:t>
            </a:r>
            <a:r>
              <a:rPr lang="de-DE" dirty="0" smtClean="0"/>
              <a:t> auf die Fertigung eines Sonderberichtes </a:t>
            </a:r>
            <a:r>
              <a:rPr lang="de-DE" dirty="0" smtClean="0">
                <a:solidFill>
                  <a:srgbClr val="FFFF00"/>
                </a:solidFill>
              </a:rPr>
              <a:t>zu verweisen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0958"/>
            <a:ext cx="2088232" cy="133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612576" y="1628800"/>
            <a:ext cx="9145016" cy="4709160"/>
          </a:xfrm>
        </p:spPr>
        <p:txBody>
          <a:bodyPr/>
          <a:lstStyle/>
          <a:p>
            <a:pPr marL="137160" indent="0">
              <a:buNone/>
            </a:pPr>
            <a:endParaRPr lang="de-DE" dirty="0" smtClean="0"/>
          </a:p>
          <a:p>
            <a:pPr marL="13716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</a:t>
            </a:r>
            <a:r>
              <a:rPr lang="de-DE" sz="4000" b="1" dirty="0" smtClean="0"/>
              <a:t>Fragen oder Anmerkungen???</a:t>
            </a:r>
            <a:endParaRPr lang="de-DE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3456384" cy="269598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46" y="336263"/>
            <a:ext cx="3035829" cy="17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dirty="0" smtClean="0"/>
              <a:t>Expertise</a:t>
            </a:r>
            <a:endParaRPr lang="de-D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774" y="2227345"/>
            <a:ext cx="3028034" cy="1749662"/>
          </a:xfr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68" y="4287520"/>
            <a:ext cx="2945466" cy="195597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67544" y="1052736"/>
            <a:ext cx="52565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b="1" dirty="0" smtClean="0"/>
              <a:t>Wann fertige ich einen Sonderbericht? (Ereignisse)</a:t>
            </a:r>
            <a:br>
              <a:rPr lang="de-DE" sz="2600" b="1" dirty="0" smtClean="0"/>
            </a:br>
            <a:endParaRPr lang="de-DE" sz="2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b="1" dirty="0" smtClean="0"/>
              <a:t>Wie fertige ich einen Sonder-</a:t>
            </a:r>
            <a:br>
              <a:rPr lang="de-DE" sz="2600" b="1" dirty="0" smtClean="0"/>
            </a:br>
            <a:r>
              <a:rPr lang="de-DE" sz="2600" b="1" dirty="0" err="1" smtClean="0"/>
              <a:t>bericht</a:t>
            </a:r>
            <a:r>
              <a:rPr lang="de-DE" sz="2600" b="1" dirty="0" smtClean="0"/>
              <a:t>? (Form)</a:t>
            </a:r>
            <a:br>
              <a:rPr lang="de-DE" sz="2600" b="1" dirty="0" smtClean="0"/>
            </a:br>
            <a:endParaRPr lang="de-DE" sz="2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b="1" dirty="0" smtClean="0"/>
              <a:t>Was gehört in einen Sonder-</a:t>
            </a:r>
            <a:br>
              <a:rPr lang="de-DE" sz="2600" b="1" dirty="0" smtClean="0"/>
            </a:br>
            <a:r>
              <a:rPr lang="de-DE" sz="2600" b="1" dirty="0" err="1" smtClean="0"/>
              <a:t>bericht</a:t>
            </a:r>
            <a:r>
              <a:rPr lang="de-DE" sz="2600" b="1" dirty="0" smtClean="0"/>
              <a:t>? (Inhalt)</a:t>
            </a:r>
            <a:br>
              <a:rPr lang="de-DE" sz="2600" b="1" dirty="0" smtClean="0"/>
            </a:br>
            <a:endParaRPr lang="de-DE" sz="2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b="1" dirty="0" smtClean="0"/>
              <a:t>Wohin geht der Sonder-</a:t>
            </a:r>
            <a:br>
              <a:rPr lang="de-DE" sz="2600" b="1" dirty="0" smtClean="0"/>
            </a:br>
            <a:r>
              <a:rPr lang="de-DE" sz="2600" b="1" dirty="0" err="1" smtClean="0"/>
              <a:t>bericht</a:t>
            </a:r>
            <a:r>
              <a:rPr lang="de-DE" sz="2600" b="1" dirty="0" smtClean="0"/>
              <a:t>? (Adressat)</a:t>
            </a:r>
            <a:br>
              <a:rPr lang="de-DE" sz="2600" b="1" dirty="0" smtClean="0"/>
            </a:br>
            <a:endParaRPr lang="de-DE" sz="2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2600" b="1" dirty="0" smtClean="0"/>
              <a:t>Sonstiges / Anmerkungen</a:t>
            </a:r>
            <a:endParaRPr lang="de-DE" sz="2600" b="1" dirty="0"/>
          </a:p>
        </p:txBody>
      </p:sp>
    </p:spTree>
    <p:extLst>
      <p:ext uri="{BB962C8B-B14F-4D97-AF65-F5344CB8AC3E}">
        <p14:creationId xmlns:p14="http://schemas.microsoft.com/office/powerpoint/2010/main" val="27181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229600" cy="1143000"/>
          </a:xfrm>
        </p:spPr>
        <p:txBody>
          <a:bodyPr/>
          <a:lstStyle/>
          <a:p>
            <a:r>
              <a:rPr lang="de-DE" dirty="0" smtClean="0"/>
              <a:t>Ereignisse (Wann?)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96" y="1916832"/>
            <a:ext cx="8856984" cy="4421128"/>
          </a:xfrm>
        </p:spPr>
        <p:txBody>
          <a:bodyPr>
            <a:normAutofit/>
          </a:bodyPr>
          <a:lstStyle/>
          <a:p>
            <a:r>
              <a:rPr lang="de-DE" dirty="0" smtClean="0"/>
              <a:t>Feldverweise auf Dauer (ALLE Rote Karten)</a:t>
            </a:r>
          </a:p>
          <a:p>
            <a:endParaRPr lang="de-DE" dirty="0" smtClean="0"/>
          </a:p>
          <a:p>
            <a:r>
              <a:rPr lang="de-DE" dirty="0" smtClean="0"/>
              <a:t>Innenraumverweise von Offiziellen</a:t>
            </a:r>
          </a:p>
          <a:p>
            <a:endParaRPr lang="de-DE" dirty="0"/>
          </a:p>
          <a:p>
            <a:r>
              <a:rPr lang="de-DE" dirty="0" smtClean="0"/>
              <a:t>Störungen durch Zuschauer (Dritte)</a:t>
            </a:r>
          </a:p>
          <a:p>
            <a:endParaRPr lang="de-DE" dirty="0"/>
          </a:p>
          <a:p>
            <a:r>
              <a:rPr lang="de-DE" dirty="0" smtClean="0"/>
              <a:t>Verstöße gegen die Sicherheit (Pyrotechnik, Spielabbrüche etc.)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68960"/>
            <a:ext cx="2496462" cy="16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4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25760"/>
            <a:ext cx="8229600" cy="1143000"/>
          </a:xfrm>
        </p:spPr>
        <p:txBody>
          <a:bodyPr/>
          <a:lstStyle/>
          <a:p>
            <a:r>
              <a:rPr lang="de-DE" dirty="0" smtClean="0"/>
              <a:t>Formen (Wie?)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60200"/>
            <a:ext cx="8229600" cy="4709160"/>
          </a:xfrm>
        </p:spPr>
        <p:txBody>
          <a:bodyPr>
            <a:normAutofit fontScale="92500"/>
          </a:bodyPr>
          <a:lstStyle/>
          <a:p>
            <a:r>
              <a:rPr lang="de-DE" sz="3200" dirty="0"/>
              <a:t>g</a:t>
            </a:r>
            <a:r>
              <a:rPr lang="de-DE" sz="3200" dirty="0" smtClean="0"/>
              <a:t>rundsätzlich Nutzung des </a:t>
            </a:r>
            <a:r>
              <a:rPr lang="de-DE" sz="3200" dirty="0" smtClean="0">
                <a:solidFill>
                  <a:srgbClr val="FFFF00"/>
                </a:solidFill>
              </a:rPr>
              <a:t>Formular</a:t>
            </a:r>
            <a:br>
              <a:rPr lang="de-DE" sz="3200" dirty="0" smtClean="0">
                <a:solidFill>
                  <a:srgbClr val="FFFF00"/>
                </a:solidFill>
              </a:rPr>
            </a:br>
            <a:r>
              <a:rPr lang="de-DE" sz="3200" dirty="0" smtClean="0">
                <a:solidFill>
                  <a:srgbClr val="FFFF00"/>
                </a:solidFill>
              </a:rPr>
              <a:t>Sonderbericht KFV</a:t>
            </a:r>
            <a:r>
              <a:rPr lang="de-DE" sz="3200" dirty="0" smtClean="0"/>
              <a:t> und </a:t>
            </a:r>
            <a:r>
              <a:rPr lang="de-DE" sz="3200" dirty="0" smtClean="0">
                <a:solidFill>
                  <a:srgbClr val="FFFF00"/>
                </a:solidFill>
              </a:rPr>
              <a:t>Fertigung zu Hause</a:t>
            </a:r>
          </a:p>
          <a:p>
            <a:endParaRPr lang="de-DE" sz="3200" dirty="0"/>
          </a:p>
          <a:p>
            <a:r>
              <a:rPr lang="de-DE" sz="3200" dirty="0"/>
              <a:t>i</a:t>
            </a:r>
            <a:r>
              <a:rPr lang="de-DE" sz="3200" dirty="0" smtClean="0"/>
              <a:t>n Ausnahmefällen (defekter PC etc.)</a:t>
            </a:r>
            <a:br>
              <a:rPr lang="de-DE" sz="3200" dirty="0" smtClean="0"/>
            </a:br>
            <a:r>
              <a:rPr lang="de-DE" sz="3200" dirty="0" smtClean="0"/>
              <a:t>auch handschriftlich (einscannen!!!)</a:t>
            </a:r>
          </a:p>
          <a:p>
            <a:endParaRPr lang="de-DE" sz="3200" dirty="0"/>
          </a:p>
          <a:p>
            <a:r>
              <a:rPr lang="de-DE" sz="3200" dirty="0" smtClean="0"/>
              <a:t>Digitales Formular (Doc oder PDF) wird</a:t>
            </a:r>
            <a:br>
              <a:rPr lang="de-DE" sz="3200" dirty="0" smtClean="0"/>
            </a:br>
            <a:r>
              <a:rPr lang="de-DE" sz="3200" dirty="0" smtClean="0"/>
              <a:t>zu Hause dem Onlinespielbericht angefügt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77" y="404664"/>
            <a:ext cx="2480307" cy="139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69776"/>
            <a:ext cx="8229600" cy="1143000"/>
          </a:xfrm>
        </p:spPr>
        <p:txBody>
          <a:bodyPr/>
          <a:lstStyle/>
          <a:p>
            <a:r>
              <a:rPr lang="de-DE" dirty="0" smtClean="0"/>
              <a:t>KFV-Formular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36512" y="1556792"/>
            <a:ext cx="8229600" cy="4709160"/>
          </a:xfrm>
        </p:spPr>
        <p:txBody>
          <a:bodyPr/>
          <a:lstStyle/>
          <a:p>
            <a:r>
              <a:rPr lang="de-DE" dirty="0" smtClean="0"/>
              <a:t>downloadbar </a:t>
            </a:r>
            <a:r>
              <a:rPr lang="de-DE" dirty="0"/>
              <a:t>unter </a:t>
            </a:r>
            <a:r>
              <a:rPr lang="de-DE" dirty="0">
                <a:solidFill>
                  <a:srgbClr val="FFFF00"/>
                </a:solidFill>
              </a:rPr>
              <a:t>https://www.kfv-m-sp.de/schiedsrichter/formulare-und-materialien/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287" y="2492896"/>
            <a:ext cx="4065993" cy="39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Gefertigtes Formular </a:t>
            </a:r>
            <a:br>
              <a:rPr lang="de-DE" dirty="0" smtClean="0"/>
            </a:br>
            <a:r>
              <a:rPr lang="de-DE" dirty="0" smtClean="0"/>
              <a:t>Online stellen 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2176224"/>
            <a:ext cx="8229600" cy="4709160"/>
          </a:xfrm>
        </p:spPr>
        <p:txBody>
          <a:bodyPr/>
          <a:lstStyle/>
          <a:p>
            <a:r>
              <a:rPr lang="de-DE" dirty="0" smtClean="0"/>
              <a:t>Spielbericht zu Hause noch einmal aufrufen</a:t>
            </a:r>
            <a:br>
              <a:rPr lang="de-DE" dirty="0" smtClean="0"/>
            </a:br>
            <a:r>
              <a:rPr lang="de-DE" dirty="0" smtClean="0"/>
              <a:t>und „Dokumente“ anklicken 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Felder unbedingt ausfüllen und den Bericht </a:t>
            </a:r>
            <a:br>
              <a:rPr lang="de-DE" dirty="0" smtClean="0"/>
            </a:br>
            <a:r>
              <a:rPr lang="de-DE" dirty="0" smtClean="0"/>
              <a:t>hochladen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128" y="3068960"/>
            <a:ext cx="6516216" cy="95506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/>
          <a:srcRect l="-778" t="14963" r="778" b="798"/>
          <a:stretch/>
        </p:blipFill>
        <p:spPr>
          <a:xfrm>
            <a:off x="1096321" y="5140761"/>
            <a:ext cx="6572023" cy="11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9" y="221875"/>
            <a:ext cx="8229600" cy="1143000"/>
          </a:xfrm>
        </p:spPr>
        <p:txBody>
          <a:bodyPr/>
          <a:lstStyle/>
          <a:p>
            <a:r>
              <a:rPr lang="de-DE" dirty="0" smtClean="0"/>
              <a:t>Inhalt (Was?)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3200" dirty="0" smtClean="0"/>
              <a:t>Ausfüllen des Formularkopfes </a:t>
            </a:r>
            <a:br>
              <a:rPr lang="de-DE" sz="3200" dirty="0" smtClean="0"/>
            </a:br>
            <a:r>
              <a:rPr lang="de-DE" sz="3200" dirty="0" smtClean="0">
                <a:sym typeface="Wingdings" panose="05000000000000000000" pitchFamily="2" charset="2"/>
              </a:rPr>
              <a:t> alle Felder sind </a:t>
            </a:r>
            <a:r>
              <a:rPr lang="de-DE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selbsterklärend</a:t>
            </a:r>
            <a:r>
              <a:rPr lang="de-DE" sz="3200" dirty="0" smtClean="0">
                <a:sym typeface="Wingdings" panose="05000000000000000000" pitchFamily="2" charset="2"/>
              </a:rPr>
              <a:t/>
            </a:r>
            <a:br>
              <a:rPr lang="de-DE" sz="3200" dirty="0" smtClean="0">
                <a:sym typeface="Wingdings" panose="05000000000000000000" pitchFamily="2" charset="2"/>
              </a:rPr>
            </a:br>
            <a:endParaRPr lang="de-DE" sz="3200" dirty="0" smtClean="0">
              <a:sym typeface="Wingdings" panose="05000000000000000000" pitchFamily="2" charset="2"/>
            </a:endParaRPr>
          </a:p>
          <a:p>
            <a:r>
              <a:rPr lang="de-DE" sz="3200" dirty="0" smtClean="0">
                <a:sym typeface="Wingdings" panose="05000000000000000000" pitchFamily="2" charset="2"/>
              </a:rPr>
              <a:t>Fertigen des Sachverhaltes (</a:t>
            </a:r>
            <a:r>
              <a:rPr lang="de-DE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W-Fragen</a:t>
            </a:r>
            <a:r>
              <a:rPr lang="de-DE" sz="3200" dirty="0" smtClean="0">
                <a:sym typeface="Wingdings" panose="05000000000000000000" pitchFamily="2" charset="2"/>
              </a:rPr>
              <a:t>)</a:t>
            </a:r>
            <a:br>
              <a:rPr lang="de-DE" sz="3200" dirty="0" smtClean="0">
                <a:sym typeface="Wingdings" panose="05000000000000000000" pitchFamily="2" charset="2"/>
              </a:rPr>
            </a:br>
            <a:r>
              <a:rPr lang="de-DE" sz="3200" dirty="0" smtClean="0">
                <a:sym typeface="Wingdings" panose="05000000000000000000" pitchFamily="2" charset="2"/>
              </a:rPr>
              <a:t>-&gt; </a:t>
            </a:r>
            <a:r>
              <a:rPr lang="de-DE" sz="3200" u="sng" dirty="0" smtClean="0">
                <a:sym typeface="Wingdings" panose="05000000000000000000" pitchFamily="2" charset="2"/>
              </a:rPr>
              <a:t>Wer, Wie, Was, Wann und Wo</a:t>
            </a:r>
            <a:r>
              <a:rPr lang="de-DE" sz="3200" dirty="0" smtClean="0">
                <a:sym typeface="Wingdings" panose="05000000000000000000" pitchFamily="2" charset="2"/>
              </a:rPr>
              <a:t> müssen</a:t>
            </a:r>
            <a:br>
              <a:rPr lang="de-DE" sz="3200" dirty="0" smtClean="0">
                <a:sym typeface="Wingdings" panose="05000000000000000000" pitchFamily="2" charset="2"/>
              </a:rPr>
            </a:br>
            <a:r>
              <a:rPr lang="de-DE" sz="3200" dirty="0" smtClean="0">
                <a:sym typeface="Wingdings" panose="05000000000000000000" pitchFamily="2" charset="2"/>
              </a:rPr>
              <a:t>     in jedem Bericht herauszulesen sein</a:t>
            </a:r>
            <a:br>
              <a:rPr lang="de-DE" sz="3200" dirty="0" smtClean="0">
                <a:sym typeface="Wingdings" panose="05000000000000000000" pitchFamily="2" charset="2"/>
              </a:rPr>
            </a:br>
            <a:endParaRPr lang="de-DE" sz="3200" dirty="0" smtClean="0">
              <a:sym typeface="Wingdings" panose="05000000000000000000" pitchFamily="2" charset="2"/>
            </a:endParaRPr>
          </a:p>
          <a:p>
            <a:r>
              <a:rPr lang="de-DE" sz="3200" dirty="0" smtClean="0">
                <a:sym typeface="Wingdings" panose="05000000000000000000" pitchFamily="2" charset="2"/>
              </a:rPr>
              <a:t>Persönliche Wertungen unbedingt unterlassen (z.B. Motivation für ein Foul, Revanche, Meinungen) – </a:t>
            </a:r>
            <a:r>
              <a:rPr lang="de-DE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wertneutral!!</a:t>
            </a:r>
            <a:endParaRPr lang="de-DE" sz="3200" dirty="0">
              <a:solidFill>
                <a:srgbClr val="FFFF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5587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8824" y="1960200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de-DE" sz="3000" dirty="0"/>
              <a:t>u</a:t>
            </a:r>
            <a:r>
              <a:rPr lang="de-DE" sz="3000" dirty="0" smtClean="0"/>
              <a:t>nbedingt die </a:t>
            </a:r>
            <a:r>
              <a:rPr lang="de-DE" sz="3000" dirty="0" smtClean="0">
                <a:solidFill>
                  <a:srgbClr val="FFFF00"/>
                </a:solidFill>
              </a:rPr>
              <a:t>SR-Entscheidung</a:t>
            </a:r>
            <a:r>
              <a:rPr lang="de-DE" sz="3000" dirty="0" smtClean="0"/>
              <a:t> nach einem Vergehen dokumentieren (persönliche Strafen und Spielstrafen)</a:t>
            </a:r>
            <a:br>
              <a:rPr lang="de-DE" sz="3000" dirty="0" smtClean="0"/>
            </a:br>
            <a:endParaRPr lang="de-DE" sz="3000" dirty="0" smtClean="0"/>
          </a:p>
          <a:p>
            <a:r>
              <a:rPr lang="de-DE" sz="3000" dirty="0" smtClean="0">
                <a:solidFill>
                  <a:srgbClr val="FFFF00"/>
                </a:solidFill>
              </a:rPr>
              <a:t>Verhalten des Sünders</a:t>
            </a:r>
            <a:r>
              <a:rPr lang="de-DE" sz="3000" dirty="0" smtClean="0"/>
              <a:t> dokumentieren (Akzeptanz d. Entscheidung, Reue etc.)</a:t>
            </a:r>
            <a:br>
              <a:rPr lang="de-DE" sz="3000" dirty="0" smtClean="0"/>
            </a:br>
            <a:endParaRPr lang="de-DE" sz="3000" dirty="0" smtClean="0"/>
          </a:p>
          <a:p>
            <a:r>
              <a:rPr lang="de-DE" sz="3000" dirty="0"/>
              <a:t>b</a:t>
            </a:r>
            <a:r>
              <a:rPr lang="de-DE" sz="3000" dirty="0" smtClean="0"/>
              <a:t>ei digital ausgefüllten Sonderberichten</a:t>
            </a:r>
            <a:br>
              <a:rPr lang="de-DE" sz="3000" dirty="0" smtClean="0"/>
            </a:br>
            <a:r>
              <a:rPr lang="de-DE" sz="3000" dirty="0" smtClean="0"/>
              <a:t>ist </a:t>
            </a:r>
            <a:r>
              <a:rPr lang="de-DE" sz="3000" dirty="0" smtClean="0">
                <a:solidFill>
                  <a:srgbClr val="FFFF00"/>
                </a:solidFill>
              </a:rPr>
              <a:t>Unterschrift entbehrlich </a:t>
            </a:r>
            <a:r>
              <a:rPr lang="de-DE" sz="3000" dirty="0" smtClean="0"/>
              <a:t>(gez. mit „Namen“ und Datum am Ende)</a:t>
            </a:r>
            <a:endParaRPr lang="de-DE" sz="3000" dirty="0"/>
          </a:p>
        </p:txBody>
      </p:sp>
      <p:sp>
        <p:nvSpPr>
          <p:cNvPr id="4" name="Textfeld 3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0769" y="221875"/>
            <a:ext cx="8229600" cy="1143000"/>
          </a:xfrm>
        </p:spPr>
        <p:txBody>
          <a:bodyPr/>
          <a:lstStyle/>
          <a:p>
            <a:r>
              <a:rPr lang="de-DE" dirty="0" smtClean="0"/>
              <a:t>Inhalt (Was?)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39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5496" y="6536377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50" dirty="0" smtClean="0"/>
              <a:t>Bearbeiter:: </a:t>
            </a:r>
            <a:r>
              <a:rPr lang="de-DE" sz="1150" dirty="0"/>
              <a:t>Daniel Läser ♦ KFV Mecklenburgische Seenplatte e.V.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04" y="85264"/>
            <a:ext cx="1831568" cy="1831568"/>
          </a:xfrm>
          <a:prstGeom prst="ellipse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-252536" y="221875"/>
            <a:ext cx="8229600" cy="1143000"/>
          </a:xfrm>
        </p:spPr>
        <p:txBody>
          <a:bodyPr/>
          <a:lstStyle/>
          <a:p>
            <a:r>
              <a:rPr lang="de-DE" dirty="0" smtClean="0"/>
              <a:t>Muster-Sonderbericht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25"/>
          <a:stretch/>
        </p:blipFill>
        <p:spPr>
          <a:xfrm>
            <a:off x="457200" y="1714182"/>
            <a:ext cx="6779096" cy="4480560"/>
          </a:xfrm>
        </p:spPr>
      </p:pic>
    </p:spTree>
    <p:extLst>
      <p:ext uri="{BB962C8B-B14F-4D97-AF65-F5344CB8AC3E}">
        <p14:creationId xmlns:p14="http://schemas.microsoft.com/office/powerpoint/2010/main" val="29766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250</Words>
  <Application>Microsoft Office PowerPoint</Application>
  <PresentationFormat>Bildschirmpräsentation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Book Antiqua</vt:lpstr>
      <vt:lpstr>Lucida Sans</vt:lpstr>
      <vt:lpstr>Wingdings</vt:lpstr>
      <vt:lpstr>Wingdings 2</vt:lpstr>
      <vt:lpstr>Wingdings 3</vt:lpstr>
      <vt:lpstr>Ananke</vt:lpstr>
      <vt:lpstr>Einführung In den Sonderbericht</vt:lpstr>
      <vt:lpstr>Expertise</vt:lpstr>
      <vt:lpstr>Ereignisse (Wann?)  </vt:lpstr>
      <vt:lpstr>Formen (Wie?)</vt:lpstr>
      <vt:lpstr>KFV-Formular</vt:lpstr>
      <vt:lpstr>Gefertigtes Formular  Online stellen ?</vt:lpstr>
      <vt:lpstr>Inhalt (Was?)</vt:lpstr>
      <vt:lpstr>Inhalt (Was?)</vt:lpstr>
      <vt:lpstr>Muster-Sonderbericht</vt:lpstr>
      <vt:lpstr>Muster-Sonderbericht</vt:lpstr>
      <vt:lpstr>Adressat (Wohin?)</vt:lpstr>
      <vt:lpstr>Sonstiges 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Futsal-Schulung</dc:title>
  <dc:creator>Admini</dc:creator>
  <cp:lastModifiedBy>Läser, Daniel</cp:lastModifiedBy>
  <cp:revision>101</cp:revision>
  <dcterms:created xsi:type="dcterms:W3CDTF">2015-06-23T15:13:08Z</dcterms:created>
  <dcterms:modified xsi:type="dcterms:W3CDTF">2018-06-07T06:57:25Z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